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B_A27EDD8F.xml" ContentType="application/vnd.ms-powerpoint.comments+xml"/>
  <Override PartName="/ppt/notesSlides/notesSlide9.xml" ContentType="application/vnd.openxmlformats-officedocument.presentationml.notesSlide+xml"/>
  <Override PartName="/ppt/comments/modernComment_13A_9D185DA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C_24D99A2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4F_5D789FA3.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36_581BCBEF.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42_E55A7084.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150_518E6064.xml" ContentType="application/vnd.ms-powerpoint.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327" r:id="rId3"/>
    <p:sldId id="324" r:id="rId4"/>
    <p:sldId id="257" r:id="rId5"/>
    <p:sldId id="334" r:id="rId6"/>
    <p:sldId id="265" r:id="rId7"/>
    <p:sldId id="266" r:id="rId8"/>
    <p:sldId id="267" r:id="rId9"/>
    <p:sldId id="314" r:id="rId10"/>
    <p:sldId id="269" r:id="rId11"/>
    <p:sldId id="315" r:id="rId12"/>
    <p:sldId id="270" r:id="rId13"/>
    <p:sldId id="316" r:id="rId14"/>
    <p:sldId id="271" r:id="rId15"/>
    <p:sldId id="273" r:id="rId16"/>
    <p:sldId id="293" r:id="rId17"/>
    <p:sldId id="272" r:id="rId18"/>
    <p:sldId id="268" r:id="rId19"/>
    <p:sldId id="274" r:id="rId20"/>
    <p:sldId id="275" r:id="rId21"/>
    <p:sldId id="295" r:id="rId22"/>
    <p:sldId id="294" r:id="rId23"/>
    <p:sldId id="296" r:id="rId24"/>
    <p:sldId id="276" r:id="rId25"/>
    <p:sldId id="277" r:id="rId26"/>
    <p:sldId id="335" r:id="rId27"/>
    <p:sldId id="278" r:id="rId28"/>
    <p:sldId id="318" r:id="rId29"/>
    <p:sldId id="297" r:id="rId30"/>
    <p:sldId id="319" r:id="rId31"/>
    <p:sldId id="298" r:id="rId32"/>
    <p:sldId id="299" r:id="rId33"/>
    <p:sldId id="321" r:id="rId34"/>
    <p:sldId id="307" r:id="rId35"/>
    <p:sldId id="308" r:id="rId36"/>
    <p:sldId id="309" r:id="rId37"/>
    <p:sldId id="310" r:id="rId38"/>
    <p:sldId id="301" r:id="rId39"/>
    <p:sldId id="328" r:id="rId40"/>
    <p:sldId id="322" r:id="rId41"/>
    <p:sldId id="300" r:id="rId42"/>
    <p:sldId id="279" r:id="rId43"/>
    <p:sldId id="311" r:id="rId44"/>
    <p:sldId id="280" r:id="rId45"/>
    <p:sldId id="281" r:id="rId46"/>
    <p:sldId id="302" r:id="rId47"/>
    <p:sldId id="329" r:id="rId48"/>
    <p:sldId id="303" r:id="rId49"/>
    <p:sldId id="330" r:id="rId50"/>
    <p:sldId id="304" r:id="rId51"/>
    <p:sldId id="331" r:id="rId52"/>
    <p:sldId id="305" r:id="rId53"/>
    <p:sldId id="332" r:id="rId54"/>
    <p:sldId id="282" r:id="rId55"/>
    <p:sldId id="283" r:id="rId56"/>
    <p:sldId id="284" r:id="rId57"/>
    <p:sldId id="285" r:id="rId58"/>
    <p:sldId id="286" r:id="rId59"/>
    <p:sldId id="288" r:id="rId60"/>
    <p:sldId id="289" r:id="rId61"/>
    <p:sldId id="287" r:id="rId62"/>
    <p:sldId id="336" r:id="rId63"/>
    <p:sldId id="291" r:id="rId64"/>
    <p:sldId id="292" r:id="rId65"/>
    <p:sldId id="306" r:id="rId66"/>
    <p:sldId id="31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265"/>
            <p14:sldId id="266"/>
            <p14:sldId id="267"/>
            <p14:sldId id="314"/>
            <p14:sldId id="269"/>
            <p14:sldId id="315"/>
            <p14:sldId id="270"/>
            <p14:sldId id="316"/>
            <p14:sldId id="271"/>
            <p14:sldId id="273"/>
            <p14:sldId id="293"/>
            <p14:sldId id="272"/>
            <p14:sldId id="268"/>
            <p14:sldId id="274"/>
            <p14:sldId id="275"/>
            <p14:sldId id="295"/>
            <p14:sldId id="294"/>
            <p14:sldId id="296"/>
            <p14:sldId id="276"/>
            <p14:sldId id="277"/>
            <p14:sldId id="335"/>
            <p14:sldId id="278"/>
            <p14:sldId id="318"/>
            <p14:sldId id="297"/>
            <p14:sldId id="319"/>
            <p14:sldId id="298"/>
            <p14:sldId id="299"/>
            <p14:sldId id="321"/>
            <p14:sldId id="307"/>
            <p14:sldId id="308"/>
            <p14:sldId id="309"/>
            <p14:sldId id="310"/>
            <p14:sldId id="301"/>
            <p14:sldId id="328"/>
            <p14:sldId id="322"/>
            <p14:sldId id="300"/>
            <p14:sldId id="279"/>
            <p14:sldId id="311"/>
            <p14:sldId id="280"/>
            <p14:sldId id="281"/>
            <p14:sldId id="302"/>
            <p14:sldId id="329"/>
            <p14:sldId id="303"/>
            <p14:sldId id="330"/>
            <p14:sldId id="304"/>
            <p14:sldId id="331"/>
            <p14:sldId id="305"/>
            <p14:sldId id="332"/>
            <p14:sldId id="282"/>
            <p14:sldId id="283"/>
            <p14:sldId id="284"/>
            <p14:sldId id="285"/>
            <p14:sldId id="286"/>
            <p14:sldId id="288"/>
            <p14:sldId id="289"/>
            <p14:sldId id="287"/>
            <p14:sldId id="336"/>
            <p14:sldId id="291"/>
            <p14:sldId id="292"/>
            <p14:sldId id="306"/>
            <p14:sldId id="31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1"/>
    <p:restoredTop sz="62472"/>
  </p:normalViewPr>
  <p:slideViewPr>
    <p:cSldViewPr snapToGrid="0">
      <p:cViewPr varScale="1">
        <p:scale>
          <a:sx n="95" d="100"/>
          <a:sy n="95" d="100"/>
        </p:scale>
        <p:origin x="10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omments/modernComment_10B_A27EDD8F.xml><?xml version="1.0" encoding="utf-8"?>
<p188:cmLst xmlns:a="http://schemas.openxmlformats.org/drawingml/2006/main" xmlns:r="http://schemas.openxmlformats.org/officeDocument/2006/relationships" xmlns:p188="http://schemas.microsoft.com/office/powerpoint/2018/8/main">
  <p188:cm id="{894F87AC-C288-6749-98D8-E78B479CEFD1}" authorId="{E190014E-00EA-F9D5-823C-A32FF1CBF0B9}" created="2023-08-26T15:38:17.493">
    <pc:sldMkLst xmlns:pc="http://schemas.microsoft.com/office/powerpoint/2013/main/command">
      <pc:docMk/>
      <pc:sldMk cId="2726223247" sldId="267"/>
    </pc:sldMkLst>
    <p188:txBody>
      <a:bodyPr/>
      <a:lstStyle/>
      <a:p>
        <a:r>
          <a:rPr lang="en-US"/>
          <a:t>Fuzz out everything but the title, the number and the opened</a:t>
        </a:r>
      </a:p>
    </p188:txBody>
  </p188:cm>
</p188:cmLst>
</file>

<file path=ppt/comments/modernComment_136_581BCBEF.xml><?xml version="1.0" encoding="utf-8"?>
<p188:cmLst xmlns:a="http://schemas.openxmlformats.org/drawingml/2006/main" xmlns:r="http://schemas.openxmlformats.org/officeDocument/2006/relationships" xmlns:p188="http://schemas.microsoft.com/office/powerpoint/2018/8/main">
  <p188:cm id="{9CA2FFB0-4621-634E-9ACE-5AD2B4FB159A}" authorId="{E190014E-00EA-F9D5-823C-A32FF1CBF0B9}" created="2023-08-19T15:19:52.723">
    <pc:sldMkLst xmlns:pc="http://schemas.microsoft.com/office/powerpoint/2013/main/command">
      <pc:docMk/>
      <pc:sldMk cId="1478216687" sldId="310"/>
    </pc:sldMkLst>
    <p188:txBody>
      <a:bodyPr/>
      <a:lstStyle/>
      <a:p>
        <a:r>
          <a:rPr lang="en-US"/>
          <a:t>This screenshot needs to have fewer comments on it so as to only have the context of what you’re talking about</a:t>
        </a:r>
      </a:p>
    </p188:txBody>
  </p188:cm>
</p188:cmLst>
</file>

<file path=ppt/comments/modernComment_13A_9D185DA7.xml><?xml version="1.0" encoding="utf-8"?>
<p188:cmLst xmlns:a="http://schemas.openxmlformats.org/drawingml/2006/main" xmlns:r="http://schemas.openxmlformats.org/officeDocument/2006/relationships" xmlns:p188="http://schemas.microsoft.com/office/powerpoint/2018/8/main">
  <p188:cm id="{55B742B6-B936-AF4C-A27B-7DD70C24DBED}" authorId="{E190014E-00EA-F9D5-823C-A32FF1CBF0B9}" created="2023-08-26T15:38:34.742">
    <pc:sldMkLst xmlns:pc="http://schemas.microsoft.com/office/powerpoint/2013/main/command">
      <pc:docMk/>
      <pc:sldMk cId="2635619751" sldId="314"/>
    </pc:sldMkLst>
    <p188:txBody>
      <a:bodyPr/>
      <a:lstStyle/>
      <a:p>
        <a:r>
          <a:rPr lang="en-US"/>
          <a:t>Zoom in on the owner and status change as that’s the important piece</a:t>
        </a:r>
      </a:p>
    </p188:txBody>
  </p188:cm>
</p188:cmLst>
</file>

<file path=ppt/comments/modernComment_13C_24D99A2F.xml><?xml version="1.0" encoding="utf-8"?>
<p188:cmLst xmlns:a="http://schemas.openxmlformats.org/drawingml/2006/main" xmlns:r="http://schemas.openxmlformats.org/officeDocument/2006/relationships" xmlns:p188="http://schemas.microsoft.com/office/powerpoint/2018/8/main">
  <p188:cm id="{D0C54305-BD48-464B-8832-248E0CC6F814}" authorId="{E190014E-00EA-F9D5-823C-A32FF1CBF0B9}" created="2023-08-26T15:40:41.856">
    <pc:sldMkLst xmlns:pc="http://schemas.microsoft.com/office/powerpoint/2013/main/command">
      <pc:docMk/>
      <pc:sldMk cId="618240559" sldId="316"/>
    </pc:sldMkLst>
    <p188:txBody>
      <a:bodyPr/>
      <a:lstStyle/>
      <a:p>
        <a:r>
          <a:rPr lang="en-US"/>
          <a:t>Remove screenshot and just have the comment</a:t>
        </a:r>
      </a:p>
    </p188:txBody>
  </p188:cm>
</p188:cmLst>
</file>

<file path=ppt/comments/modernComment_142_E55A7084.xml><?xml version="1.0" encoding="utf-8"?>
<p188:cmLst xmlns:a="http://schemas.openxmlformats.org/drawingml/2006/main" xmlns:r="http://schemas.openxmlformats.org/officeDocument/2006/relationships" xmlns:p188="http://schemas.microsoft.com/office/powerpoint/2018/8/main">
  <p188:cm id="{1735EE4B-D879-7B49-AB47-DBEF64618A5E}" authorId="{E190014E-00EA-F9D5-823C-A32FF1CBF0B9}" created="2023-08-19T15:20:31.896">
    <pc:sldMkLst xmlns:pc="http://schemas.microsoft.com/office/powerpoint/2013/main/command">
      <pc:docMk/>
      <pc:sldMk cId="3847909508" sldId="322"/>
    </pc:sldMkLst>
    <p188:txBody>
      <a:bodyPr/>
      <a:lstStyle/>
      <a:p>
        <a:r>
          <a:rPr lang="en-US"/>
          <a:t>Which flag? </a:t>
        </a:r>
      </a:p>
    </p188:txBody>
  </p188:cm>
</p188:cmLst>
</file>

<file path=ppt/comments/modernComment_14F_5D789FA3.xml><?xml version="1.0" encoding="utf-8"?>
<p188:cmLst xmlns:a="http://schemas.openxmlformats.org/drawingml/2006/main" xmlns:r="http://schemas.openxmlformats.org/officeDocument/2006/relationships" xmlns:p188="http://schemas.microsoft.com/office/powerpoint/2018/8/main">
  <p188:cm id="{B628E22A-6D02-D34B-BB00-E58E3C29FE8F}" authorId="{E190014E-00EA-F9D5-823C-A32FF1CBF0B9}" created="2023-08-26T15:45:30.469">
    <pc:sldMkLst xmlns:pc="http://schemas.microsoft.com/office/powerpoint/2013/main/command">
      <pc:docMk/>
      <pc:sldMk cId="1568186275" sldId="335"/>
    </pc:sldMkLst>
    <p188:txBody>
      <a:bodyPr/>
      <a:lstStyle/>
      <a:p>
        <a:r>
          <a:rPr lang="en-US"/>
          <a:t>Fill out this slide with top 3 take aways from Carlton’s talk</a:t>
        </a:r>
      </a:p>
    </p188:txBody>
  </p188:cm>
</p188:cmLst>
</file>

<file path=ppt/comments/modernComment_150_518E6064.xml><?xml version="1.0" encoding="utf-8"?>
<p188:cmLst xmlns:a="http://schemas.openxmlformats.org/drawingml/2006/main" xmlns:r="http://schemas.openxmlformats.org/officeDocument/2006/relationships" xmlns:p188="http://schemas.microsoft.com/office/powerpoint/2018/8/main">
  <p188:cm id="{498A631F-201C-4E4D-B605-2CD524C3A89F}" authorId="{E190014E-00EA-F9D5-823C-A32FF1CBF0B9}" created="2023-08-26T15:48:21.248">
    <pc:sldMkLst xmlns:pc="http://schemas.microsoft.com/office/powerpoint/2013/main/command">
      <pc:docMk/>
      <pc:sldMk cId="1368285284" sldId="336"/>
    </pc:sldMkLst>
    <p188:txBody>
      <a:bodyPr/>
      <a:lstStyle/>
      <a:p>
        <a:r>
          <a:rPr lang="en-US"/>
          <a:t>How many tickets have you closed in Django since this? In other OSS?</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24575,'12'0'0,"1"0"0,7 0 0,-5 0 0,21 0 0,-20 0 0,21 0 0,-23 0 0,7 0 0,-1 0 0,2 0 0,8 0 0,-8 0 0,14 0 0,-13 0 0,15 0 0,9 0 0,-5 0 0,16 0 0,-10 0 0,9 0 0,14 0 0,2 0 0,8 0 0,0 0 0,2 0 0,-1 0 0,10 0 0,-29 0 0,15 0 0,-27 0 0,6 0 0,-17 0 0,7 0 0,-17 0 0,16 0 0,-14 0 0,13 0 0,-5 0 0,-1 0 0,8 0 0,-7 0 0,8 0 0,9 0 0,-8 0 0,9 0 0,1 0 0,-10 0 0,9 0 0,-10 0 0,-1 0 0,3 0 0,-12 0 0,9 0 0,-16 0 0,6 0 0,-8 0 0,-6 0 0,5 0 0,-15 0 0,8 0 0,-7 0 0,-1 0 0,0 0 0,0 0 0,8 0 0,-6 0 0,12 0 0,-12 0 0,4 0 0,2 0 0,-6 0 0,6 0 0,-8 0 0,0 0 0,-1 0 0,0 0 0,1 0 0,-7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8/26/23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ryancheley/public-notes/issues/1#issuecomment-1296297381"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django/django/pull/16243#user-content-fn-1-f29b63f2b5dfde0561f53b12943cb1c2"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Reviewing the Ticket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time reviewing the ticket and then speaking with Simon Charette about it. 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 added a comment to the ticket </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113701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comment on the issue thanking me for working on the ticket … the original reporter for the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261938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the bird site</a:t>
            </a: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the rest of my time at the sprints working on other non-ORM related tickets in other </a:t>
            </a:r>
            <a:r>
              <a:rPr lang="en-US" b="0" dirty="0" err="1">
                <a:solidFill>
                  <a:srgbClr val="CCCCCC"/>
                </a:solidFill>
                <a:effectLst/>
                <a:latin typeface="Inconsolata NF Regular" pitchFamily="49" charset="77"/>
              </a:rPr>
              <a:t>django</a:t>
            </a:r>
            <a:r>
              <a:rPr lang="en-US" b="0" dirty="0">
                <a:solidFill>
                  <a:srgbClr val="CCCCCC"/>
                </a:solidFill>
                <a:effectLst/>
                <a:latin typeface="Inconsolata NF Regular" pitchFamily="49" charset="77"/>
              </a:rPr>
              <a:t> related projects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then I headed home having been able to fix a bug in the ORM as ‘fixed’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 Berger is a member of the Django Security team</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2183593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Oh No!</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are attending their first </a:t>
            </a:r>
            <a:r>
              <a:rPr lang="en-US" dirty="0" err="1"/>
              <a:t>DjangoCon</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Fix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Try to work it on my own</a:t>
            </a:r>
          </a:p>
          <a:p>
            <a:pPr marL="0" indent="0">
              <a:buFontTx/>
              <a:buNone/>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a:p>
            <a:pPr marL="0" indent="0">
              <a:buFontTx/>
              <a:buNone/>
            </a:pP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Embarrassed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declared it fixed on the Bird Site</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ASK ME HOW I DID IT!</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Letting people down (whether on not this was actually the case is an entire different discussion perhaps)</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Fear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Imposter Syndrome – Can I work on this on “my own”</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Because of a talk that Carlton Gibson gave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“Your Framework Needs You”, I decided to give it a shot, even though I would be </a:t>
            </a:r>
            <a:r>
              <a:rPr lang="en-US" b="1" u="sng" dirty="0">
                <a:solidFill>
                  <a:srgbClr val="CCCCCC"/>
                </a:solidFill>
                <a:effectLst/>
                <a:latin typeface="Inconsolata NF Regular" pitchFamily="49" charset="77"/>
              </a:rPr>
              <a:t>on my own</a:t>
            </a:r>
            <a:r>
              <a:rPr lang="en-US" b="0" dirty="0">
                <a:solidFill>
                  <a:srgbClr val="CCCCCC"/>
                </a:solidFill>
                <a:effectLst/>
                <a:latin typeface="Inconsolata NF Regular" pitchFamily="49" charset="77"/>
              </a:rPr>
              <a:t> mostly</a:t>
            </a: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170963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top 3 points from Carlton’s talk here:</a:t>
            </a:r>
          </a:p>
          <a:p>
            <a:endParaRPr lang="en-US" dirty="0"/>
          </a:p>
          <a:p>
            <a:r>
              <a:rPr lang="en-US" dirty="0"/>
              <a:t>1. </a:t>
            </a:r>
          </a:p>
          <a:p>
            <a:r>
              <a:rPr lang="en-US" dirty="0"/>
              <a:t>2. </a:t>
            </a:r>
          </a:p>
          <a:p>
            <a:r>
              <a:rPr lang="en-US" dirty="0"/>
              <a:t>3. </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3163813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 and did what most of us do when we’re assigned a Bug for work, or on a personal project</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and today I’m going to talk about my experience fixing a bug in the Django ORM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Screenshots of conversation up to </a:t>
            </a:r>
            <a:r>
              <a:rPr lang="en-US" dirty="0">
                <a:hlinkClick r:id="rId3"/>
              </a:rPr>
              <a:t>here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2423371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3706425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States to check</a:t>
            </a:r>
          </a:p>
          <a:p>
            <a:endParaRPr lang="en-US" dirty="0"/>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True. This should fail on the test </a:t>
            </a: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True. This should pass on both tests</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638775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I saw this talk by Simon Willison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4171827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2022 Simon Willison gave a great talk which included an idea called ‘public notes’. 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was the first time I used the idea, but I've used it a few more times since then as I try to learn about a thing</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(in this case a GitHub issue) as a spot to work through a problem and leave yourself bread crumbs for what you’ve tried and learned, basically doing what you would do 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3719330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comments as a conversation to myself, back and forth from Oct 30, 2022 to Nov 8, 2022 (10 days!)</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47067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3982428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there I was ... at the top of the Mt Whitney Portal, roughly 13.6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7 days hiking to get here.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There is duplication which should be pushed down into .</a:t>
            </a:r>
            <a:r>
              <a:rPr lang="en-US" b="0" i="0" dirty="0" err="1">
                <a:solidFill>
                  <a:srgbClr val="1F2328"/>
                </a:solidFill>
                <a:effectLst/>
                <a:latin typeface="-apple-system"/>
              </a:rPr>
              <a:t>convert_query</a:t>
            </a:r>
            <a:r>
              <a:rPr lang="en-US" b="0" i="0" dirty="0">
                <a:solidFill>
                  <a:srgbClr val="1F2328"/>
                </a:solidFill>
                <a:effectLst/>
                <a:latin typeface="-apple-system"/>
              </a:rPr>
              <a:t>().</a:t>
            </a:r>
          </a:p>
          <a:p>
            <a:pPr algn="l">
              <a:buFont typeface="Arial" panose="020B0604020202020204" pitchFamily="34" charset="0"/>
              <a:buChar char="•"/>
            </a:pPr>
            <a:r>
              <a:rPr lang="en-US" b="0" i="0" dirty="0">
                <a:solidFill>
                  <a:srgbClr val="1F2328"/>
                </a:solidFill>
                <a:effectLst/>
                <a:latin typeface="-apple-system"/>
              </a:rPr>
              <a:t>Converting %(value)s to :value in this way will also convert %%s to %s which will then be incorrectly converted to ? in .</a:t>
            </a:r>
            <a:r>
              <a:rPr lang="en-US" b="0" i="0" dirty="0" err="1">
                <a:solidFill>
                  <a:srgbClr val="1F2328"/>
                </a:solidFill>
                <a:effectLst/>
                <a:latin typeface="-apple-system"/>
              </a:rPr>
              <a:t>convert_query</a:t>
            </a:r>
            <a:r>
              <a:rPr lang="en-US" b="0" i="0" dirty="0">
                <a:solidFill>
                  <a:srgbClr val="1F2328"/>
                </a:solidFill>
                <a:effectLst/>
                <a:latin typeface="-apple-system"/>
              </a:rPr>
              <a:t>(). We should not perform both conversions</a:t>
            </a:r>
            <a:r>
              <a:rPr lang="en-US" b="0" i="0" u="none" strike="noStrike" baseline="30000" dirty="0">
                <a:solidFill>
                  <a:srgbClr val="1F2328"/>
                </a:solidFill>
                <a:effectLst/>
                <a:latin typeface="-apple-system"/>
                <a:hlinkClick r:id="rId3"/>
              </a:rPr>
              <a:t>1</a:t>
            </a:r>
            <a:r>
              <a:rPr lang="en-US" b="0" i="0" dirty="0">
                <a:solidFill>
                  <a:srgbClr val="1F2328"/>
                </a:solidFill>
                <a:effectLst/>
                <a:latin typeface="-apple-system"/>
              </a:rPr>
              <a:t> and a test should be added to ensure this doesn't happen.</a:t>
            </a:r>
          </a:p>
          <a:p>
            <a:pPr algn="l">
              <a:buFont typeface="Arial" panose="020B0604020202020204" pitchFamily="34" charset="0"/>
              <a:buChar char="•"/>
            </a:pPr>
            <a:r>
              <a:rPr lang="en-US" b="0" i="0" dirty="0">
                <a:solidFill>
                  <a:srgbClr val="1F2328"/>
                </a:solidFill>
                <a:effectLst/>
                <a:latin typeface="-apple-system"/>
              </a:rPr>
              <a:t>Converting </a:t>
            </a:r>
            <a:r>
              <a:rPr lang="en-US" b="0" i="0" dirty="0" err="1">
                <a:solidFill>
                  <a:srgbClr val="1F2328"/>
                </a:solidFill>
                <a:effectLst/>
                <a:latin typeface="-apple-system"/>
              </a:rPr>
              <a:t>param_list</a:t>
            </a:r>
            <a:r>
              <a:rPr lang="en-US" b="0" i="0" dirty="0">
                <a:solidFill>
                  <a:srgbClr val="1F2328"/>
                </a:solidFill>
                <a:effectLst/>
                <a:latin typeface="-apple-system"/>
              </a:rPr>
              <a:t> to a list in .</a:t>
            </a:r>
            <a:r>
              <a:rPr lang="en-US" b="0" i="0" dirty="0" err="1">
                <a:solidFill>
                  <a:srgbClr val="1F2328"/>
                </a:solidFill>
                <a:effectLst/>
                <a:latin typeface="-apple-system"/>
              </a:rPr>
              <a:t>executemany</a:t>
            </a:r>
            <a:r>
              <a:rPr lang="en-US" b="0" i="0" dirty="0">
                <a:solidFill>
                  <a:srgbClr val="1F2328"/>
                </a:solidFill>
                <a:effectLst/>
                <a:latin typeface="-apple-system"/>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/ticket/10070#comment:28</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with Simon Charette agreeing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/ticket/10070#comment:29</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that regex should be avoided</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Remember to update the docs!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Also, he gave an awesome primer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Any time you use the word ‘just’ in a statement, there’s potentially a lot to unpack.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In this room if I say something like “It’s just Assembly” or “It’s just Machine Language” while presenting a solution to a problem, that ‘just’ can turn off a lot of people.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so I say this with as much kindness as possible given that this is a room full of </a:t>
            </a:r>
            <a:r>
              <a:rPr lang="en-US" b="0" i="0" dirty="0" err="1">
                <a:solidFill>
                  <a:srgbClr val="999999"/>
                </a:solidFill>
                <a:effectLst/>
                <a:latin typeface="Roboto" panose="020F0502020204030204" pitchFamily="34" charset="0"/>
              </a:rPr>
              <a:t>Djangonauts</a:t>
            </a:r>
            <a:r>
              <a:rPr lang="en-US" b="0" i="0" dirty="0">
                <a:solidFill>
                  <a:srgbClr val="999999"/>
                </a:solidFill>
                <a:effectLst/>
                <a:latin typeface="Roboto" panose="020F0502020204030204" pitchFamily="34" charset="0"/>
              </a:rPr>
              <a:t> and Pythonistas</a:t>
            </a: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2018: But, I had a work conference I had to attend.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2019: It happened again in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2020: I was *determined* to go in 2020 ... but we all know what happened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2021: I was able to attend the online version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2022: And then I finally made it in person 2022 … And it was amazing.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 go to look for a ticket to take, remember that there is an amazing community here 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 and at the end of the day the code</a:t>
            </a: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you’re ready to dive in to one of the currently &lt;&gt; open tickets, just keep that in mind</a:t>
            </a: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32474730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there is great documentation on how to triage tickets 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kind of ever since. I’ve not done a big hike like that since. </a:t>
            </a:r>
          </a:p>
          <a:p>
            <a:endParaRPr lang="en-US" dirty="0"/>
          </a:p>
          <a:p>
            <a:r>
              <a:rPr lang="en-US" dirty="0"/>
              <a:t>But why am I telling this story? What does this have to do with fixing a bug in the Django ORM. </a:t>
            </a:r>
          </a:p>
          <a:p>
            <a:endParaRPr lang="en-US" dirty="0"/>
          </a:p>
          <a:p>
            <a:r>
              <a:rPr lang="en-US" dirty="0"/>
              <a:t>When the bug wasn’t resolved I had an option to just give up. </a:t>
            </a:r>
          </a:p>
          <a:p>
            <a:endParaRPr lang="en-US" dirty="0"/>
          </a:p>
          <a:p>
            <a:r>
              <a:rPr lang="en-US" dirty="0"/>
              <a:t>But the community helped me to work through it. The solution that was ultimately submitted and merged wasn’t just mine, it was through the hard work of a couple of different people. </a:t>
            </a:r>
          </a:p>
          <a:p>
            <a:endParaRPr lang="en-US" dirty="0"/>
          </a:p>
          <a:p>
            <a:r>
              <a:rPr lang="en-US" dirty="0"/>
              <a:t>This community wants you to succeed. They want you to learn. </a:t>
            </a:r>
          </a:p>
          <a:p>
            <a:endParaRPr lang="en-US" dirty="0"/>
          </a:p>
          <a:p>
            <a:r>
              <a:rPr lang="en-US" dirty="0"/>
              <a:t>If this community had been up there with me that day, I’m 100% sure that I would have made it to the summit because of the encouragement that is provided 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me in the pictures on the left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60887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Sprints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trying to find something, and by the day of the sprints I had been able to narrow it down 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meets the criteria!</a:t>
            </a:r>
          </a:p>
          <a:p>
            <a:endParaRPr lang="en-US" dirty="0"/>
          </a:p>
          <a:p>
            <a:r>
              <a:rPr lang="en-US" dirty="0"/>
              <a:t>Old (opened 14 years ago!)</a:t>
            </a:r>
          </a:p>
          <a:p>
            <a:endParaRPr lang="en-US" dirty="0"/>
          </a:p>
          <a:p>
            <a:r>
              <a:rPr lang="en-US" dirty="0"/>
              <a:t>Straightforward-</a:t>
            </a:r>
            <a:r>
              <a:rPr lang="en-US" dirty="0" err="1"/>
              <a:t>ish</a:t>
            </a:r>
            <a:r>
              <a:rPr lang="en-US" dirty="0"/>
              <a:t> (it's SQLite ... so the dB is just right in the file system!)</a:t>
            </a:r>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210441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assigned the ticket to myself</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325271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8/26/23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8/26/23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3C_24D99A2F.xm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4F_5D789FA3.xm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36_581BCBEF.xm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42_E55A7084.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9.png"/><Relationship Id="rId4"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microsoft.com/office/2018/10/relationships/comments" Target="../comments/modernComment_150_518E606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mastodon.social/@ryancheley" TargetMode="External"/><Relationship Id="rId7"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B_A27EDD8F.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3A_9D185DA7.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0C46-9026-0356-A985-F7995DF07EC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D09F934-50A7-3A95-4DAC-648C913FB5A0}"/>
              </a:ext>
            </a:extLst>
          </p:cNvPr>
          <p:cNvPicPr>
            <a:picLocks noChangeAspect="1"/>
          </p:cNvPicPr>
          <p:nvPr/>
        </p:nvPicPr>
        <p:blipFill>
          <a:blip r:embed="rId3"/>
          <a:stretch>
            <a:fillRect/>
          </a:stretch>
        </p:blipFill>
        <p:spPr>
          <a:xfrm>
            <a:off x="0" y="1902758"/>
            <a:ext cx="12227275" cy="3052483"/>
          </a:xfrm>
          <a:prstGeom prst="rect">
            <a:avLst/>
          </a:prstGeom>
        </p:spPr>
      </p:pic>
    </p:spTree>
    <p:extLst>
      <p:ext uri="{BB962C8B-B14F-4D97-AF65-F5344CB8AC3E}">
        <p14:creationId xmlns:p14="http://schemas.microsoft.com/office/powerpoint/2010/main" val="111673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C107-B5D6-9982-9F2A-92ED9CC63A9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B535B76-AC32-A61E-3C8F-3B5460E8EED0}"/>
              </a:ext>
            </a:extLst>
          </p:cNvPr>
          <p:cNvPicPr>
            <a:picLocks noChangeAspect="1"/>
          </p:cNvPicPr>
          <p:nvPr/>
        </p:nvPicPr>
        <p:blipFill>
          <a:blip r:embed="rId4"/>
          <a:stretch>
            <a:fillRect/>
          </a:stretch>
        </p:blipFill>
        <p:spPr>
          <a:xfrm>
            <a:off x="-1" y="2356711"/>
            <a:ext cx="22784187" cy="1556383"/>
          </a:xfrm>
          <a:prstGeom prst="rect">
            <a:avLst/>
          </a:prstGeom>
        </p:spPr>
      </p:pic>
    </p:spTree>
    <p:extLst>
      <p:ext uri="{BB962C8B-B14F-4D97-AF65-F5344CB8AC3E}">
        <p14:creationId xmlns:p14="http://schemas.microsoft.com/office/powerpoint/2010/main" val="618240559"/>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solidFill>
                  <a:srgbClr val="569CD6"/>
                </a:solidFill>
                <a:effectLst/>
                <a:latin typeface="Inconsolata NF Regular" pitchFamily="49" charset="77"/>
              </a:rPr>
              <a:t>Letting everyone know!</a:t>
            </a:r>
            <a:endParaRPr lang="en-US" dirty="0"/>
          </a:p>
        </p:txBody>
      </p:sp>
      <p:pic>
        <p:nvPicPr>
          <p:cNvPr id="5" name="Picture 4">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nterview &quot;Titanic&quot; director James Cameron">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4AF25-3049-5D77-5482-FDC898457E17}"/>
              </a:ext>
            </a:extLst>
          </p:cNvPr>
          <p:cNvPicPr>
            <a:picLocks noChangeAspect="1"/>
          </p:cNvPicPr>
          <p:nvPr/>
        </p:nvPicPr>
        <p:blipFill>
          <a:blip r:embed="rId3"/>
          <a:stretch>
            <a:fillRect/>
          </a:stretch>
        </p:blipFill>
        <p:spPr>
          <a:xfrm>
            <a:off x="643889" y="1480779"/>
            <a:ext cx="10904222" cy="3896442"/>
          </a:xfrm>
          <a:prstGeom prst="rect">
            <a:avLst/>
          </a:prstGeom>
        </p:spPr>
      </p:pic>
    </p:spTree>
    <p:extLst>
      <p:ext uri="{BB962C8B-B14F-4D97-AF65-F5344CB8AC3E}">
        <p14:creationId xmlns:p14="http://schemas.microsoft.com/office/powerpoint/2010/main" val="273169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748865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1E9BB-3A50-36E2-422D-643D38B97D0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B6636BB-119E-9452-CEE9-74F61C7DAE2A}"/>
              </a:ext>
            </a:extLst>
          </p:cNvPr>
          <p:cNvPicPr>
            <a:picLocks noChangeAspect="1"/>
          </p:cNvPicPr>
          <p:nvPr/>
        </p:nvPicPr>
        <p:blipFill>
          <a:blip r:embed="rId4"/>
          <a:stretch>
            <a:fillRect/>
          </a:stretch>
        </p:blipFill>
        <p:spPr>
          <a:xfrm>
            <a:off x="10282494" y="4950337"/>
            <a:ext cx="1803400" cy="1765300"/>
          </a:xfrm>
          <a:prstGeom prst="rect">
            <a:avLst/>
          </a:prstGeom>
        </p:spPr>
      </p:pic>
    </p:spTree>
    <p:extLst>
      <p:ext uri="{BB962C8B-B14F-4D97-AF65-F5344CB8AC3E}">
        <p14:creationId xmlns:p14="http://schemas.microsoft.com/office/powerpoint/2010/main" val="1568186275"/>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Tree>
    <p:extLst>
      <p:ext uri="{BB962C8B-B14F-4D97-AF65-F5344CB8AC3E}">
        <p14:creationId xmlns:p14="http://schemas.microsoft.com/office/powerpoint/2010/main" val="4084933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Replicate the Bug</a:t>
            </a:r>
          </a:p>
          <a:p>
            <a:pPr marL="0" indent="0" algn="ctr">
              <a:buNone/>
            </a:pPr>
            <a:r>
              <a:rPr lang="en-US" dirty="0"/>
              <a:t>Read some docs</a:t>
            </a:r>
          </a:p>
          <a:p>
            <a:pPr marL="0" indent="0" algn="ctr">
              <a:buNone/>
            </a:pPr>
            <a:r>
              <a:rPr lang="en-US" dirty="0"/>
              <a:t>Write some code</a:t>
            </a:r>
          </a:p>
          <a:p>
            <a:pPr marL="0" indent="0" algn="ctr">
              <a:buNone/>
            </a:pPr>
            <a:r>
              <a:rPr lang="en-US" dirty="0"/>
              <a:t>Test the Code</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1. Replicate</a:t>
            </a:r>
            <a:endParaRPr lang="en-US" dirty="0"/>
          </a:p>
        </p:txBody>
      </p:sp>
    </p:spTree>
    <p:extLst>
      <p:ext uri="{BB962C8B-B14F-4D97-AF65-F5344CB8AC3E}">
        <p14:creationId xmlns:p14="http://schemas.microsoft.com/office/powerpoint/2010/main" val="4044628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55966B4-7BD7-04D1-4420-C79CEEC4831B}"/>
              </a:ext>
            </a:extLst>
          </p:cNvPr>
          <p:cNvPicPr>
            <a:picLocks noChangeAspect="1"/>
          </p:cNvPicPr>
          <p:nvPr/>
        </p:nvPicPr>
        <p:blipFill>
          <a:blip r:embed="rId2"/>
          <a:stretch>
            <a:fillRect/>
          </a:stretch>
        </p:blipFill>
        <p:spPr>
          <a:xfrm>
            <a:off x="2907933" y="0"/>
            <a:ext cx="6376133" cy="6858000"/>
          </a:xfrm>
          <a:prstGeom prst="rect">
            <a:avLst/>
          </a:prstGeom>
        </p:spPr>
      </p:pic>
    </p:spTree>
    <p:extLst>
      <p:ext uri="{BB962C8B-B14F-4D97-AF65-F5344CB8AC3E}">
        <p14:creationId xmlns:p14="http://schemas.microsoft.com/office/powerpoint/2010/main" val="3070723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 Read</a:t>
            </a:r>
            <a:endParaRPr lang="en-US" dirty="0"/>
          </a:p>
        </p:txBody>
      </p:sp>
    </p:spTree>
    <p:extLst>
      <p:ext uri="{BB962C8B-B14F-4D97-AF65-F5344CB8AC3E}">
        <p14:creationId xmlns:p14="http://schemas.microsoft.com/office/powerpoint/2010/main" val="501730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3. Write</a:t>
            </a:r>
            <a:endParaRPr lang="en-US" dirty="0"/>
          </a:p>
        </p:txBody>
      </p:sp>
    </p:spTree>
    <p:extLst>
      <p:ext uri="{BB962C8B-B14F-4D97-AF65-F5344CB8AC3E}">
        <p14:creationId xmlns:p14="http://schemas.microsoft.com/office/powerpoint/2010/main" val="510764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Details to be added</a:t>
            </a:r>
          </a:p>
        </p:txBody>
      </p:sp>
    </p:spTree>
    <p:extLst>
      <p:ext uri="{BB962C8B-B14F-4D97-AF65-F5344CB8AC3E}">
        <p14:creationId xmlns:p14="http://schemas.microsoft.com/office/powerpoint/2010/main" val="111959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8793-1E80-1B8F-0214-44255E82410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F9F3347-C155-1493-6B9C-F0211AF33960}"/>
              </a:ext>
            </a:extLst>
          </p:cNvPr>
          <p:cNvPicPr>
            <a:picLocks noChangeAspect="1"/>
          </p:cNvPicPr>
          <p:nvPr/>
        </p:nvPicPr>
        <p:blipFill>
          <a:blip r:embed="rId2"/>
          <a:stretch>
            <a:fillRect/>
          </a:stretch>
        </p:blipFill>
        <p:spPr>
          <a:xfrm>
            <a:off x="-1" y="0"/>
            <a:ext cx="13268741" cy="6858000"/>
          </a:xfrm>
          <a:prstGeom prst="rect">
            <a:avLst/>
          </a:prstGeom>
        </p:spPr>
      </p:pic>
    </p:spTree>
    <p:extLst>
      <p:ext uri="{BB962C8B-B14F-4D97-AF65-F5344CB8AC3E}">
        <p14:creationId xmlns:p14="http://schemas.microsoft.com/office/powerpoint/2010/main" val="3144623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DA9C-EFD6-247B-5666-41A442EBF86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913A639-3AF7-9214-83FA-63DDD2022EC5}"/>
              </a:ext>
            </a:extLst>
          </p:cNvPr>
          <p:cNvPicPr>
            <a:picLocks noChangeAspect="1"/>
          </p:cNvPicPr>
          <p:nvPr/>
        </p:nvPicPr>
        <p:blipFill>
          <a:blip r:embed="rId2"/>
          <a:stretch>
            <a:fillRect/>
          </a:stretch>
        </p:blipFill>
        <p:spPr>
          <a:xfrm>
            <a:off x="0" y="0"/>
            <a:ext cx="12196978" cy="3993776"/>
          </a:xfrm>
          <a:prstGeom prst="rect">
            <a:avLst/>
          </a:prstGeom>
        </p:spPr>
      </p:pic>
    </p:spTree>
    <p:extLst>
      <p:ext uri="{BB962C8B-B14F-4D97-AF65-F5344CB8AC3E}">
        <p14:creationId xmlns:p14="http://schemas.microsoft.com/office/powerpoint/2010/main" val="3176556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0BED-296E-B7A2-B182-DD94738E8D6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AF9BF88-9D8F-713E-149E-CD02BE51D3FE}"/>
              </a:ext>
            </a:extLst>
          </p:cNvPr>
          <p:cNvPicPr>
            <a:picLocks noChangeAspect="1"/>
          </p:cNvPicPr>
          <p:nvPr/>
        </p:nvPicPr>
        <p:blipFill>
          <a:blip r:embed="rId3"/>
          <a:stretch>
            <a:fillRect/>
          </a:stretch>
        </p:blipFill>
        <p:spPr>
          <a:xfrm>
            <a:off x="-1" y="0"/>
            <a:ext cx="12145565" cy="2608729"/>
          </a:xfrm>
          <a:prstGeom prst="rect">
            <a:avLst/>
          </a:prstGeom>
        </p:spPr>
      </p:pic>
    </p:spTree>
    <p:extLst>
      <p:ext uri="{BB962C8B-B14F-4D97-AF65-F5344CB8AC3E}">
        <p14:creationId xmlns:p14="http://schemas.microsoft.com/office/powerpoint/2010/main" val="2376758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A1EC-BEAA-602F-7B81-C2100908424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4494CE-A526-3CB8-06C8-3611A48C0F44}"/>
              </a:ext>
            </a:extLst>
          </p:cNvPr>
          <p:cNvPicPr>
            <a:picLocks noChangeAspect="1"/>
          </p:cNvPicPr>
          <p:nvPr/>
        </p:nvPicPr>
        <p:blipFill>
          <a:blip r:embed="rId4"/>
          <a:stretch>
            <a:fillRect/>
          </a:stretch>
        </p:blipFill>
        <p:spPr>
          <a:xfrm>
            <a:off x="-1" y="-1"/>
            <a:ext cx="12204073" cy="6320119"/>
          </a:xfrm>
          <a:prstGeom prst="rect">
            <a:avLst/>
          </a:prstGeom>
        </p:spPr>
      </p:pic>
    </p:spTree>
    <p:extLst>
      <p:ext uri="{BB962C8B-B14F-4D97-AF65-F5344CB8AC3E}">
        <p14:creationId xmlns:p14="http://schemas.microsoft.com/office/powerpoint/2010/main" val="1478216687"/>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4. Test</a:t>
            </a:r>
            <a:endParaRPr lang="en-US" dirty="0"/>
          </a:p>
        </p:txBody>
      </p:sp>
    </p:spTree>
    <p:extLst>
      <p:ext uri="{BB962C8B-B14F-4D97-AF65-F5344CB8AC3E}">
        <p14:creationId xmlns:p14="http://schemas.microsoft.com/office/powerpoint/2010/main" val="757674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r>
              <a:rPr lang="en-US" b="1" dirty="0">
                <a:solidFill>
                  <a:srgbClr val="569CD6"/>
                </a:solidFill>
                <a:effectLst/>
                <a:latin typeface="Inconsolata NF Regular" pitchFamily="49" charset="77"/>
              </a:rPr>
              <a:t>Testing Hypothesis Matrix</a:t>
            </a:r>
            <a:endParaRPr lang="en-US" dirty="0"/>
          </a:p>
        </p:txBody>
      </p:sp>
      <p:graphicFrame>
        <p:nvGraphicFramePr>
          <p:cNvPr id="3" name="Table 3">
            <a:extLst>
              <a:ext uri="{FF2B5EF4-FFF2-40B4-BE49-F238E27FC236}">
                <a16:creationId xmlns:a16="http://schemas.microsoft.com/office/drawing/2014/main" id="{2648DEF5-D235-9848-7671-8F8E1DEB2975}"/>
              </a:ext>
            </a:extLst>
          </p:cNvPr>
          <p:cNvGraphicFramePr>
            <a:graphicFrameLocks noGrp="1"/>
          </p:cNvGraphicFramePr>
          <p:nvPr>
            <p:extLst>
              <p:ext uri="{D42A27DB-BD31-4B8C-83A1-F6EECF244321}">
                <p14:modId xmlns:p14="http://schemas.microsoft.com/office/powerpoint/2010/main" val="2734990538"/>
              </p:ext>
            </p:extLst>
          </p:nvPr>
        </p:nvGraphicFramePr>
        <p:xfrm>
          <a:off x="2032000" y="287274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41947332"/>
                    </a:ext>
                  </a:extLst>
                </a:gridCol>
                <a:gridCol w="2709333">
                  <a:extLst>
                    <a:ext uri="{9D8B030D-6E8A-4147-A177-3AD203B41FA5}">
                      <a16:colId xmlns:a16="http://schemas.microsoft.com/office/drawing/2014/main" val="2100097025"/>
                    </a:ext>
                  </a:extLst>
                </a:gridCol>
                <a:gridCol w="2709333">
                  <a:extLst>
                    <a:ext uri="{9D8B030D-6E8A-4147-A177-3AD203B41FA5}">
                      <a16:colId xmlns:a16="http://schemas.microsoft.com/office/drawing/2014/main" val="1156219244"/>
                    </a:ext>
                  </a:extLst>
                </a:gridCol>
              </a:tblGrid>
              <a:tr h="370840">
                <a:tc>
                  <a:txBody>
                    <a:bodyPr/>
                    <a:lstStyle/>
                    <a:p>
                      <a:endParaRPr lang="en-US"/>
                    </a:p>
                  </a:txBody>
                  <a:tcPr/>
                </a:tc>
                <a:tc>
                  <a:txBody>
                    <a:bodyPr/>
                    <a:lstStyle/>
                    <a:p>
                      <a:r>
                        <a:rPr lang="en-US" dirty="0"/>
                        <a:t>Flag = False</a:t>
                      </a:r>
                    </a:p>
                  </a:txBody>
                  <a:tcPr/>
                </a:tc>
                <a:tc>
                  <a:txBody>
                    <a:bodyPr/>
                    <a:lstStyle/>
                    <a:p>
                      <a:r>
                        <a:rPr lang="en-US" dirty="0"/>
                        <a:t>Flag = True</a:t>
                      </a:r>
                    </a:p>
                  </a:txBody>
                  <a:tcPr/>
                </a:tc>
                <a:extLst>
                  <a:ext uri="{0D108BD9-81ED-4DB2-BD59-A6C34878D82A}">
                    <a16:rowId xmlns:a16="http://schemas.microsoft.com/office/drawing/2014/main" val="369350607"/>
                  </a:ext>
                </a:extLst>
              </a:tr>
              <a:tr h="370840">
                <a:tc>
                  <a:txBody>
                    <a:bodyPr/>
                    <a:lstStyle/>
                    <a:p>
                      <a:r>
                        <a:rPr lang="en-US" dirty="0"/>
                        <a:t>Original Code</a:t>
                      </a:r>
                    </a:p>
                  </a:txBody>
                  <a:tcPr/>
                </a:tc>
                <a:tc>
                  <a:txBody>
                    <a:bodyPr/>
                    <a:lstStyle/>
                    <a:p>
                      <a:r>
                        <a:rPr lang="en-US" dirty="0"/>
                        <a:t>N-1 Tests Should pass</a:t>
                      </a:r>
                    </a:p>
                    <a:p>
                      <a:r>
                        <a:rPr lang="en-US" dirty="0"/>
                        <a:t>1 test should be skipped</a:t>
                      </a:r>
                    </a:p>
                  </a:txBody>
                  <a:tcPr/>
                </a:tc>
                <a:tc>
                  <a:txBody>
                    <a:bodyPr/>
                    <a:lstStyle/>
                    <a:p>
                      <a:r>
                        <a:rPr lang="en-US" dirty="0"/>
                        <a:t>N-1 Tests Should pass</a:t>
                      </a:r>
                    </a:p>
                    <a:p>
                      <a:r>
                        <a:rPr lang="en-US" dirty="0"/>
                        <a:t>1 test should fail</a:t>
                      </a:r>
                    </a:p>
                  </a:txBody>
                  <a:tcPr/>
                </a:tc>
                <a:extLst>
                  <a:ext uri="{0D108BD9-81ED-4DB2-BD59-A6C34878D82A}">
                    <a16:rowId xmlns:a16="http://schemas.microsoft.com/office/drawing/2014/main" val="3565683489"/>
                  </a:ext>
                </a:extLst>
              </a:tr>
              <a:tr h="370840">
                <a:tc>
                  <a:txBody>
                    <a:bodyPr/>
                    <a:lstStyle/>
                    <a:p>
                      <a:r>
                        <a:rPr lang="en-US" dirty="0"/>
                        <a:t>Updated Code</a:t>
                      </a:r>
                    </a:p>
                  </a:txBody>
                  <a:tcPr/>
                </a:tc>
                <a:tc>
                  <a:txBody>
                    <a:bodyPr/>
                    <a:lstStyle/>
                    <a:p>
                      <a:r>
                        <a:rPr lang="en-US" dirty="0"/>
                        <a:t>N-1 Tests Should pass</a:t>
                      </a:r>
                    </a:p>
                    <a:p>
                      <a:r>
                        <a:rPr lang="en-US" dirty="0"/>
                        <a:t>1 test should be skipped</a:t>
                      </a:r>
                    </a:p>
                  </a:txBody>
                  <a:tcPr/>
                </a:tc>
                <a:tc>
                  <a:txBody>
                    <a:bodyPr/>
                    <a:lstStyle/>
                    <a:p>
                      <a:r>
                        <a:rPr lang="en-US" dirty="0"/>
                        <a:t>All tests should pass</a:t>
                      </a:r>
                    </a:p>
                  </a:txBody>
                  <a:tcPr/>
                </a:tc>
                <a:extLst>
                  <a:ext uri="{0D108BD9-81ED-4DB2-BD59-A6C34878D82A}">
                    <a16:rowId xmlns:a16="http://schemas.microsoft.com/office/drawing/2014/main" val="2552106672"/>
                  </a:ext>
                </a:extLst>
              </a:tr>
            </a:tbl>
          </a:graphicData>
        </a:graphic>
      </p:graphicFrame>
    </p:spTree>
    <p:extLst>
      <p:ext uri="{BB962C8B-B14F-4D97-AF65-F5344CB8AC3E}">
        <p14:creationId xmlns:p14="http://schemas.microsoft.com/office/powerpoint/2010/main" val="350037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313-33D8-3DA3-89C0-733E3F7856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102A78-0B29-3139-905A-764CA8BA5E2A}"/>
              </a:ext>
            </a:extLst>
          </p:cNvPr>
          <p:cNvPicPr>
            <a:picLocks noGrp="1" noChangeAspect="1"/>
          </p:cNvPicPr>
          <p:nvPr>
            <p:ph idx="1"/>
          </p:nvPr>
        </p:nvPicPr>
        <p:blipFill>
          <a:blip r:embed="rId4"/>
          <a:stretch>
            <a:fillRect/>
          </a:stretch>
        </p:blipFill>
        <p:spPr>
          <a:xfrm>
            <a:off x="1348266" y="1690688"/>
            <a:ext cx="9092057" cy="4351338"/>
          </a:xfrm>
          <a:prstGeom prst="rect">
            <a:avLst/>
          </a:prstGeom>
        </p:spPr>
      </p:pic>
    </p:spTree>
    <p:extLst>
      <p:ext uri="{BB962C8B-B14F-4D97-AF65-F5344CB8AC3E}">
        <p14:creationId xmlns:p14="http://schemas.microsoft.com/office/powerpoint/2010/main" val="3847909508"/>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5. Write</a:t>
            </a:r>
            <a:endParaRPr lang="en-US" dirty="0"/>
          </a:p>
        </p:txBody>
      </p:sp>
    </p:spTree>
    <p:extLst>
      <p:ext uri="{BB962C8B-B14F-4D97-AF65-F5344CB8AC3E}">
        <p14:creationId xmlns:p14="http://schemas.microsoft.com/office/powerpoint/2010/main" val="4004136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pic>
        <p:nvPicPr>
          <p:cNvPr id="2" name="Picture 1">
            <a:extLst>
              <a:ext uri="{FF2B5EF4-FFF2-40B4-BE49-F238E27FC236}">
                <a16:creationId xmlns:a16="http://schemas.microsoft.com/office/drawing/2014/main" id="{AC851C8B-862B-0CA5-9601-8A95A2B39C34}"/>
              </a:ext>
            </a:extLst>
          </p:cNvPr>
          <p:cNvPicPr>
            <a:picLocks noChangeAspect="1"/>
          </p:cNvPicPr>
          <p:nvPr/>
        </p:nvPicPr>
        <p:blipFill>
          <a:blip r:embed="rId3"/>
          <a:stretch>
            <a:fillRect/>
          </a:stretch>
        </p:blipFill>
        <p:spPr>
          <a:xfrm>
            <a:off x="10439400" y="5118100"/>
            <a:ext cx="1752600" cy="1739900"/>
          </a:xfrm>
          <a:prstGeom prst="rect">
            <a:avLst/>
          </a:prstGeom>
        </p:spPr>
      </p:pic>
    </p:spTree>
    <p:extLst>
      <p:ext uri="{BB962C8B-B14F-4D97-AF65-F5344CB8AC3E}">
        <p14:creationId xmlns:p14="http://schemas.microsoft.com/office/powerpoint/2010/main" val="3418796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4" name="Public Notes">
            <a:hlinkClick r:id="" action="ppaction://media"/>
            <a:extLst>
              <a:ext uri="{FF2B5EF4-FFF2-40B4-BE49-F238E27FC236}">
                <a16:creationId xmlns:a16="http://schemas.microsoft.com/office/drawing/2014/main" id="{55EF8683-7A9F-0CD5-0DDB-ABF75F5C89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92000" cy="6858000"/>
          </a:xfrm>
          <a:prstGeom prst="rect">
            <a:avLst/>
          </a:prstGeom>
        </p:spPr>
      </p:pic>
    </p:spTree>
    <p:extLst>
      <p:ext uri="{BB962C8B-B14F-4D97-AF65-F5344CB8AC3E}">
        <p14:creationId xmlns:p14="http://schemas.microsoft.com/office/powerpoint/2010/main" val="42590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pic>
        <p:nvPicPr>
          <p:cNvPr id="3" name="Picture 2">
            <a:extLst>
              <a:ext uri="{FF2B5EF4-FFF2-40B4-BE49-F238E27FC236}">
                <a16:creationId xmlns:a16="http://schemas.microsoft.com/office/drawing/2014/main" id="{8E381192-3332-C095-0F94-8281C0D63B97}"/>
              </a:ext>
            </a:extLst>
          </p:cNvPr>
          <p:cNvPicPr>
            <a:picLocks noChangeAspect="1"/>
          </p:cNvPicPr>
          <p:nvPr/>
        </p:nvPicPr>
        <p:blipFill>
          <a:blip r:embed="rId3"/>
          <a:stretch>
            <a:fillRect/>
          </a:stretch>
        </p:blipFill>
        <p:spPr>
          <a:xfrm>
            <a:off x="0" y="5092700"/>
            <a:ext cx="1778000" cy="1765300"/>
          </a:xfrm>
          <a:prstGeom prst="rect">
            <a:avLst/>
          </a:prstGeom>
        </p:spPr>
      </p:pic>
    </p:spTree>
    <p:extLst>
      <p:ext uri="{BB962C8B-B14F-4D97-AF65-F5344CB8AC3E}">
        <p14:creationId xmlns:p14="http://schemas.microsoft.com/office/powerpoint/2010/main" val="1154018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a:t>
            </a:r>
            <a:endParaRPr lang="en-US" dirty="0"/>
          </a:p>
        </p:txBody>
      </p:sp>
      <p:pic>
        <p:nvPicPr>
          <p:cNvPr id="2" name="Picture 1">
            <a:extLst>
              <a:ext uri="{FF2B5EF4-FFF2-40B4-BE49-F238E27FC236}">
                <a16:creationId xmlns:a16="http://schemas.microsoft.com/office/drawing/2014/main" id="{89F5CDD8-5249-39A7-19C6-683CFD40E1A3}"/>
              </a:ext>
            </a:extLst>
          </p:cNvPr>
          <p:cNvPicPr>
            <a:picLocks noChangeAspect="1"/>
          </p:cNvPicPr>
          <p:nvPr/>
        </p:nvPicPr>
        <p:blipFill>
          <a:blip r:embed="rId3"/>
          <a:stretch>
            <a:fillRect/>
          </a:stretch>
        </p:blipFill>
        <p:spPr>
          <a:xfrm>
            <a:off x="10261600" y="4927600"/>
            <a:ext cx="1930400" cy="1930400"/>
          </a:xfrm>
          <a:prstGeom prst="rect">
            <a:avLst/>
          </a:prstGeom>
        </p:spPr>
      </p:pic>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4"/>
          <a:stretch>
            <a:fillRect/>
          </a:stretch>
        </p:blipFill>
        <p:spPr>
          <a:xfrm>
            <a:off x="2974415"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Remove Code Duplication</a:t>
            </a:r>
          </a:p>
          <a:p>
            <a:r>
              <a:rPr lang="en-US" dirty="0">
                <a:solidFill>
                  <a:srgbClr val="1F2328"/>
                </a:solidFill>
                <a:latin typeface="-apple-system"/>
              </a:rPr>
              <a:t>%(value)s to :value</a:t>
            </a:r>
          </a:p>
          <a:p>
            <a:r>
              <a:rPr lang="en-US" dirty="0">
                <a:solidFill>
                  <a:srgbClr val="1F2328"/>
                </a:solidFill>
                <a:latin typeface="-apple-system"/>
              </a:rPr>
              <a:t>generators</a:t>
            </a:r>
          </a:p>
          <a:p>
            <a:endParaRPr lang="en-US" dirty="0"/>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2974415"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lstStyle/>
          <a:p>
            <a:r>
              <a:rPr lang="en-US" dirty="0"/>
              <a:t>2018</a:t>
            </a:r>
          </a:p>
          <a:p>
            <a:r>
              <a:rPr lang="en-US" dirty="0"/>
              <a:t>2019</a:t>
            </a:r>
          </a:p>
          <a:p>
            <a:r>
              <a:rPr lang="en-US" dirty="0"/>
              <a:t>2020</a:t>
            </a:r>
          </a:p>
          <a:p>
            <a:r>
              <a:rPr lang="en-US" dirty="0"/>
              <a:t>2021 🧑🏻‍💻</a:t>
            </a:r>
          </a:p>
          <a:p>
            <a:r>
              <a:rPr lang="en-US" dirty="0"/>
              <a:t>2022 🧍🏻</a:t>
            </a:r>
          </a:p>
        </p:txBody>
      </p:sp>
      <p:sp>
        <p:nvSpPr>
          <p:cNvPr id="9" name="Straight Connector 8">
            <a:extLst>
              <a:ext uri="{FF2B5EF4-FFF2-40B4-BE49-F238E27FC236}">
                <a16:creationId xmlns:a16="http://schemas.microsoft.com/office/drawing/2014/main" id="{68FC590C-CB87-421D-B51C-BED875A88ABC}"/>
              </a:ext>
            </a:extLst>
          </p:cNvPr>
          <p:cNvSpPr/>
          <p:nvPr/>
        </p:nvSpPr>
        <p:spPr>
          <a:xfrm>
            <a:off x="1143360" y="2043540"/>
            <a:ext cx="109728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flipV="1">
            <a:off x="1152000" y="2590920"/>
            <a:ext cx="1050586" cy="36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1190054" y="3048798"/>
              <a:ext cx="1050586" cy="360"/>
            </p14:xfrm>
          </p:contentPart>
        </mc:Choice>
        <mc:Fallback>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1181053" y="3039798"/>
                <a:ext cx="1068228"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2907179" y="2432050"/>
            <a:ext cx="1993900" cy="1993900"/>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0C61BE3D-BF72-25E4-7266-4B9BA281DE76}"/>
              </a:ext>
            </a:extLst>
          </p:cNvPr>
          <p:cNvPicPr>
            <a:picLocks noChangeAspect="1"/>
          </p:cNvPicPr>
          <p:nvPr/>
        </p:nvPicPr>
        <p:blipFill>
          <a:blip r:embed="rId4"/>
          <a:stretch>
            <a:fillRect/>
          </a:stretch>
        </p:blipFill>
        <p:spPr>
          <a:xfrm>
            <a:off x="10172700" y="4864100"/>
            <a:ext cx="20193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primer on ORM at Sprints</a:t>
            </a:r>
          </a:p>
          <a:p>
            <a:r>
              <a:rPr lang="en-US" dirty="0"/>
              <a:t>Update to the docs!</a:t>
            </a:r>
          </a:p>
          <a:p>
            <a:endParaRPr lang="en-US" dirty="0"/>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241972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**just**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**just**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around a fire pit&#10;&#10;Description automatically generated">
            <a:extLst>
              <a:ext uri="{FF2B5EF4-FFF2-40B4-BE49-F238E27FC236}">
                <a16:creationId xmlns:a16="http://schemas.microsoft.com/office/drawing/2014/main" id="{2BF124F6-E34B-A545-214D-3B6CFF5A0C57}"/>
              </a:ext>
            </a:extLst>
          </p:cNvPr>
          <p:cNvPicPr>
            <a:picLocks noChangeAspect="1"/>
          </p:cNvPicPr>
          <p:nvPr/>
        </p:nvPicPr>
        <p:blipFill>
          <a:blip r:embed="rId3"/>
          <a:stretch>
            <a:fillRect/>
          </a:stretch>
        </p:blipFill>
        <p:spPr>
          <a:xfrm>
            <a:off x="0" y="0"/>
            <a:ext cx="12765741" cy="7271624"/>
          </a:xfrm>
          <a:prstGeom prst="rect">
            <a:avLst/>
          </a:prstGeom>
        </p:spPr>
      </p:pic>
    </p:spTree>
    <p:extLst>
      <p:ext uri="{BB962C8B-B14F-4D97-AF65-F5344CB8AC3E}">
        <p14:creationId xmlns:p14="http://schemas.microsoft.com/office/powerpoint/2010/main" val="451598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**just**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340535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423D-2BD7-2AF8-155A-2237E9D6EDD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68285284"/>
      </p:ext>
    </p:extLst>
  </p:cSld>
  <p:clrMapOvr>
    <a:masterClrMapping/>
  </p:clrMapOvr>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Trac</a:t>
            </a:r>
            <a:endParaRPr lang="en-US" dirty="0"/>
          </a:p>
        </p:txBody>
      </p:sp>
      <p:pic>
        <p:nvPicPr>
          <p:cNvPr id="2" name="Picture 1">
            <a:extLst>
              <a:ext uri="{FF2B5EF4-FFF2-40B4-BE49-F238E27FC236}">
                <a16:creationId xmlns:a16="http://schemas.microsoft.com/office/drawing/2014/main" id="{5682EA65-B647-6C07-2BF6-AC8122C8FF89}"/>
              </a:ext>
            </a:extLst>
          </p:cNvPr>
          <p:cNvPicPr>
            <a:picLocks noChangeAspect="1"/>
          </p:cNvPicPr>
          <p:nvPr/>
        </p:nvPicPr>
        <p:blipFill>
          <a:blip r:embed="rId3"/>
          <a:stretch>
            <a:fillRect/>
          </a:stretch>
        </p:blipFill>
        <p:spPr>
          <a:xfrm>
            <a:off x="9951064" y="4677901"/>
            <a:ext cx="2082800" cy="2044700"/>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FEFD6-AA91-8ED9-87EF-5B43A2958AD6}"/>
              </a:ext>
            </a:extLst>
          </p:cNvPr>
          <p:cNvPicPr>
            <a:picLocks noChangeAspect="1"/>
          </p:cNvPicPr>
          <p:nvPr/>
        </p:nvPicPr>
        <p:blipFill>
          <a:blip r:embed="rId4"/>
          <a:stretch>
            <a:fillRect/>
          </a:stretch>
        </p:blipFill>
        <p:spPr>
          <a:xfrm>
            <a:off x="186406" y="1078661"/>
            <a:ext cx="11819188" cy="4098021"/>
          </a:xfrm>
          <a:prstGeom prst="rect">
            <a:avLst/>
          </a:prstGeom>
        </p:spPr>
      </p:pic>
    </p:spTree>
    <p:extLst>
      <p:ext uri="{BB962C8B-B14F-4D97-AF65-F5344CB8AC3E}">
        <p14:creationId xmlns:p14="http://schemas.microsoft.com/office/powerpoint/2010/main" val="2726223247"/>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050A-E4D6-2118-9E08-02E8A00095D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4D1E160-B6AC-604C-D0E5-7347C5D5E673}"/>
              </a:ext>
            </a:extLst>
          </p:cNvPr>
          <p:cNvPicPr>
            <a:picLocks noChangeAspect="1"/>
          </p:cNvPicPr>
          <p:nvPr/>
        </p:nvPicPr>
        <p:blipFill>
          <a:blip r:embed="rId4"/>
          <a:stretch>
            <a:fillRect/>
          </a:stretch>
        </p:blipFill>
        <p:spPr>
          <a:xfrm>
            <a:off x="0" y="573897"/>
            <a:ext cx="12192000" cy="1382157"/>
          </a:xfrm>
          <a:prstGeom prst="rect">
            <a:avLst/>
          </a:prstGeom>
        </p:spPr>
      </p:pic>
    </p:spTree>
    <p:extLst>
      <p:ext uri="{BB962C8B-B14F-4D97-AF65-F5344CB8AC3E}">
        <p14:creationId xmlns:p14="http://schemas.microsoft.com/office/powerpoint/2010/main" val="263561975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1936</Words>
  <Application>Microsoft Macintosh PowerPoint</Application>
  <PresentationFormat>Widescreen</PresentationFormat>
  <Paragraphs>276</Paragraphs>
  <Slides>66</Slides>
  <Notes>57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-apple-system</vt:lpstr>
      <vt:lpstr>Arial</vt:lpstr>
      <vt:lpstr>Calibri</vt:lpstr>
      <vt:lpstr>Calibri Light</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vt:lpstr>
      <vt:lpstr>PowerPoint Presentation</vt:lpstr>
      <vt:lpstr>PowerPoint Presentation</vt:lpstr>
      <vt:lpstr>🔍</vt:lpstr>
      <vt:lpstr>PowerPoint Presentation</vt:lpstr>
      <vt:lpstr>🎉</vt:lpstr>
      <vt:lpstr>PowerPoint Presentation</vt:lpstr>
      <vt:lpstr>Letting everyone know!</vt:lpstr>
      <vt:lpstr>🏠</vt:lpstr>
      <vt:lpstr>PowerPoint Presentation</vt:lpstr>
      <vt:lpstr>But then … </vt:lpstr>
      <vt:lpstr>PowerPoint Presentation</vt:lpstr>
      <vt:lpstr>😩 </vt:lpstr>
      <vt:lpstr>🙈🙉🙊</vt:lpstr>
      <vt:lpstr>🛠️</vt:lpstr>
      <vt:lpstr>😳</vt:lpstr>
      <vt:lpstr>😞 </vt:lpstr>
      <vt:lpstr>😨 </vt:lpstr>
      <vt:lpstr>Community </vt:lpstr>
      <vt:lpstr>PowerPoint Presentation</vt:lpstr>
      <vt:lpstr>Working on the Ticket</vt:lpstr>
      <vt:lpstr>PowerPoint Presentation</vt:lpstr>
      <vt:lpstr>1. Replicate</vt:lpstr>
      <vt:lpstr>PowerPoint Presentation</vt:lpstr>
      <vt:lpstr>2. Read</vt:lpstr>
      <vt:lpstr>3. Write</vt:lpstr>
      <vt:lpstr>PowerPoint Presentation</vt:lpstr>
      <vt:lpstr>PowerPoint Presentation</vt:lpstr>
      <vt:lpstr>PowerPoint Presentation</vt:lpstr>
      <vt:lpstr>PowerPoint Presentation</vt:lpstr>
      <vt:lpstr>PowerPoint Presentation</vt:lpstr>
      <vt:lpstr>4. Test</vt:lpstr>
      <vt:lpstr>Testing Hypothesis Matrix</vt:lpstr>
      <vt:lpstr>PowerPoint Presentation</vt:lpstr>
      <vt:lpstr>5. Write</vt:lpstr>
      <vt:lpstr>Public Notes</vt:lpstr>
      <vt:lpstr>PowerPoint Presentation</vt:lpstr>
      <vt:lpstr>My Public Notes</vt:lpstr>
      <vt:lpstr>The fix</vt:lpstr>
      <vt:lpstr>Nick</vt:lpstr>
      <vt:lpstr>PowerPoint Presentation</vt:lpstr>
      <vt:lpstr>Shia</vt:lpstr>
      <vt:lpstr>PowerPoint Presentation</vt:lpstr>
      <vt:lpstr>Simon</vt:lpstr>
      <vt:lpstr>PowerPoint Presentation</vt:lpstr>
      <vt:lpstr>Mariusz Felisiak</vt:lpstr>
      <vt:lpstr>PowerPoint Presentation</vt:lpstr>
      <vt:lpstr>Lessons</vt:lpstr>
      <vt:lpstr>The Django ORM …</vt:lpstr>
      <vt:lpstr>Is **just** Python</vt:lpstr>
      <vt:lpstr>In fact, all of Django … </vt:lpstr>
      <vt:lpstr>Is **just** Python</vt:lpstr>
      <vt:lpstr>Looking at Tickets</vt:lpstr>
      <vt:lpstr>Is **just** Python</vt:lpstr>
      <vt:lpstr>PowerPoint Presentation</vt:lpstr>
      <vt:lpstr>PowerPoint Presentation</vt:lpstr>
      <vt:lpstr>Trac</vt:lpstr>
      <vt:lpstr>PowerPoint Presentation</vt:lpstr>
      <vt:lpstr>Thank you</vt:lpstr>
      <vt:lpstr>Find me 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22</cp:revision>
  <dcterms:created xsi:type="dcterms:W3CDTF">2023-07-28T01:54:11Z</dcterms:created>
  <dcterms:modified xsi:type="dcterms:W3CDTF">2023-08-26T15:49:07Z</dcterms:modified>
</cp:coreProperties>
</file>